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ist"/>
      <p:regular r:id="rId17"/>
    </p:embeddedFont>
    <p:embeddedFont>
      <p:font typeface="Geist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slideLayout" Target="../slideLayouts/slideLayout7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40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TalkSite AI Journey – Assignment 1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32321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Automated Markdown Validation Agent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8064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Submitted By: Patan Masthan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244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Role: Full Stack Web Developer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425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Technology: Python + Agno AI Framework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4614"/>
            <a:ext cx="11415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Road Ahead: 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37021"/>
            <a:ext cx="13042821" cy="3717846"/>
          </a:xfrm>
          <a:prstGeom prst="roundRect">
            <a:avLst>
              <a:gd name="adj" fmla="val 549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844641"/>
            <a:ext cx="4342448" cy="2032754"/>
          </a:xfrm>
          <a:prstGeom prst="roundRect">
            <a:avLst>
              <a:gd name="adj" fmla="val 10043"/>
            </a:avLst>
          </a:prstGeom>
          <a:solidFill>
            <a:srgbClr val="D1EFE4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3071455"/>
            <a:ext cx="34155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AWS Cloud Deployment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561874"/>
            <a:ext cx="35486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Transition to a scalable, production-ready cloud environment.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3857" y="2844641"/>
            <a:ext cx="4342567" cy="2032754"/>
          </a:xfrm>
          <a:prstGeom prst="rect">
            <a:avLst/>
          </a:prstGeom>
          <a:solidFill>
            <a:srgbClr val="D1EFE4"/>
          </a:solidFill>
          <a:ln/>
        </p:spPr>
      </p:sp>
      <p:sp>
        <p:nvSpPr>
          <p:cNvPr id="8" name="Shape 6"/>
          <p:cNvSpPr/>
          <p:nvPr/>
        </p:nvSpPr>
        <p:spPr>
          <a:xfrm>
            <a:off x="5143857" y="2844641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9" name="Text 7"/>
          <p:cNvSpPr/>
          <p:nvPr/>
        </p:nvSpPr>
        <p:spPr>
          <a:xfrm>
            <a:off x="5710833" y="3071455"/>
            <a:ext cx="29434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Multiple File Upload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710833" y="3561874"/>
            <a:ext cx="320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Enable bulk processing of several Markdown files simultaneously.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4860369" y="3577471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002054" y="3719155"/>
            <a:ext cx="283488" cy="28348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9486424" y="2844641"/>
            <a:ext cx="4342567" cy="2032754"/>
          </a:xfrm>
          <a:prstGeom prst="rect">
            <a:avLst/>
          </a:prstGeom>
          <a:solidFill>
            <a:srgbClr val="D1EFE4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6424" y="2844641"/>
            <a:ext cx="30480" cy="2032754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15" name="Text 12"/>
          <p:cNvSpPr/>
          <p:nvPr/>
        </p:nvSpPr>
        <p:spPr>
          <a:xfrm>
            <a:off x="10053399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PDF Validation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053399" y="3561874"/>
            <a:ext cx="35487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Expand validation capabilities to include PDF document analysis.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9202936" y="3577471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4620" y="3719155"/>
            <a:ext cx="283488" cy="283488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801410" y="4877395"/>
            <a:ext cx="6513790" cy="1669852"/>
          </a:xfrm>
          <a:prstGeom prst="rect">
            <a:avLst/>
          </a:prstGeom>
          <a:solidFill>
            <a:srgbClr val="D1EFE4"/>
          </a:solidFill>
          <a:ln/>
        </p:spPr>
      </p:sp>
      <p:sp>
        <p:nvSpPr>
          <p:cNvPr id="20" name="Shape 16"/>
          <p:cNvSpPr/>
          <p:nvPr/>
        </p:nvSpPr>
        <p:spPr>
          <a:xfrm>
            <a:off x="801410" y="4877395"/>
            <a:ext cx="6513790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21" name="Text 17"/>
          <p:cNvSpPr/>
          <p:nvPr/>
        </p:nvSpPr>
        <p:spPr>
          <a:xfrm>
            <a:off x="1028224" y="5104209"/>
            <a:ext cx="47059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Advanced AI Grammar Checking</a:t>
            </a:r>
            <a:endParaRPr lang="en-US" sz="2200" dirty="0"/>
          </a:p>
        </p:txBody>
      </p:sp>
      <p:sp>
        <p:nvSpPr>
          <p:cNvPr id="22" name="Text 18"/>
          <p:cNvSpPr/>
          <p:nvPr/>
        </p:nvSpPr>
        <p:spPr>
          <a:xfrm>
            <a:off x="1028224" y="5594628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 more sophisticated AI models for contextual grammar and style checks.</a:t>
            </a:r>
            <a:endParaRPr lang="en-US" sz="1750" dirty="0"/>
          </a:p>
        </p:txBody>
      </p:sp>
      <p:sp>
        <p:nvSpPr>
          <p:cNvPr id="23" name="Shape 19"/>
          <p:cNvSpPr/>
          <p:nvPr/>
        </p:nvSpPr>
        <p:spPr>
          <a:xfrm>
            <a:off x="7315200" y="4877395"/>
            <a:ext cx="6513790" cy="1669852"/>
          </a:xfrm>
          <a:prstGeom prst="rect">
            <a:avLst/>
          </a:prstGeom>
          <a:solidFill>
            <a:srgbClr val="D1EFE4"/>
          </a:solidFill>
          <a:ln/>
        </p:spPr>
      </p:sp>
      <p:sp>
        <p:nvSpPr>
          <p:cNvPr id="24" name="Shape 20"/>
          <p:cNvSpPr/>
          <p:nvPr/>
        </p:nvSpPr>
        <p:spPr>
          <a:xfrm>
            <a:off x="7315200" y="4877395"/>
            <a:ext cx="30480" cy="1669852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25" name="Shape 21"/>
          <p:cNvSpPr/>
          <p:nvPr/>
        </p:nvSpPr>
        <p:spPr>
          <a:xfrm>
            <a:off x="7315200" y="4877395"/>
            <a:ext cx="6513790" cy="30480"/>
          </a:xfrm>
          <a:prstGeom prst="roundRect">
            <a:avLst>
              <a:gd name="adj" fmla="val 669768"/>
            </a:avLst>
          </a:prstGeom>
          <a:solidFill>
            <a:srgbClr val="B7D5CA"/>
          </a:solidFill>
          <a:ln/>
        </p:spPr>
      </p:sp>
      <p:sp>
        <p:nvSpPr>
          <p:cNvPr id="26" name="Text 22"/>
          <p:cNvSpPr/>
          <p:nvPr/>
        </p:nvSpPr>
        <p:spPr>
          <a:xfrm>
            <a:off x="7882176" y="5104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Login System</a:t>
            </a:r>
            <a:endParaRPr lang="en-US" sz="2200" dirty="0"/>
          </a:p>
        </p:txBody>
      </p:sp>
      <p:sp>
        <p:nvSpPr>
          <p:cNvPr id="27" name="Text 23"/>
          <p:cNvSpPr/>
          <p:nvPr/>
        </p:nvSpPr>
        <p:spPr>
          <a:xfrm>
            <a:off x="7882176" y="5594628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 secure user authentication for personalized experiences and data management.</a:t>
            </a:r>
            <a:endParaRPr lang="en-US" sz="1750" dirty="0"/>
          </a:p>
        </p:txBody>
      </p:sp>
      <p:sp>
        <p:nvSpPr>
          <p:cNvPr id="28" name="Shape 24"/>
          <p:cNvSpPr/>
          <p:nvPr/>
        </p:nvSpPr>
        <p:spPr>
          <a:xfrm>
            <a:off x="7031712" y="5428774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pic>
        <p:nvPicPr>
          <p:cNvPr id="2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73397" y="5570458"/>
            <a:ext cx="283488" cy="2834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60559"/>
            <a:ext cx="1717477" cy="426244"/>
          </a:xfrm>
          <a:prstGeom prst="roundRect">
            <a:avLst>
              <a:gd name="adj" fmla="val 38315"/>
            </a:avLst>
          </a:prstGeom>
          <a:solidFill>
            <a:srgbClr val="CCFFEF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28543"/>
            <a:ext cx="14453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PROJECT VISION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77528"/>
            <a:ext cx="105838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Defining Our AI Automation Journey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56663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93790" y="253615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7" name="Shape 5"/>
          <p:cNvSpPr/>
          <p:nvPr/>
        </p:nvSpPr>
        <p:spPr>
          <a:xfrm>
            <a:off x="2551688" y="22264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8" name="Text 6"/>
          <p:cNvSpPr/>
          <p:nvPr/>
        </p:nvSpPr>
        <p:spPr>
          <a:xfrm>
            <a:off x="2755761" y="239660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1051084" y="3133606"/>
            <a:ext cx="3561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Learn AI Agent Concepts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51084" y="362402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Grasp the fundamental principles and architecture of AI agents.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5216962" y="256663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5216962" y="253615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3" name="Shape 11"/>
          <p:cNvSpPr/>
          <p:nvPr/>
        </p:nvSpPr>
        <p:spPr>
          <a:xfrm>
            <a:off x="6974860" y="22264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4" name="Text 12"/>
          <p:cNvSpPr/>
          <p:nvPr/>
        </p:nvSpPr>
        <p:spPr>
          <a:xfrm>
            <a:off x="7178933" y="239660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5474256" y="313360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Build a Working Automation Project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5474256" y="397835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 a practical, functional AI-driven automation solution.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9640133" y="2566630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9640133" y="2536150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9" name="Shape 17"/>
          <p:cNvSpPr/>
          <p:nvPr/>
        </p:nvSpPr>
        <p:spPr>
          <a:xfrm>
            <a:off x="11398032" y="222646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20" name="Text 18"/>
          <p:cNvSpPr/>
          <p:nvPr/>
        </p:nvSpPr>
        <p:spPr>
          <a:xfrm>
            <a:off x="11602105" y="239660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9"/>
          <p:cNvSpPr/>
          <p:nvPr/>
        </p:nvSpPr>
        <p:spPr>
          <a:xfrm>
            <a:off x="9897427" y="3133606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Automate Markdown Validation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897427" y="397835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 automated checks for common Markdown syntax errors.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93790" y="552842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793790" y="5497949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25" name="Shape 23"/>
          <p:cNvSpPr/>
          <p:nvPr/>
        </p:nvSpPr>
        <p:spPr>
          <a:xfrm>
            <a:off x="3657540" y="518826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26" name="Text 24"/>
          <p:cNvSpPr/>
          <p:nvPr/>
        </p:nvSpPr>
        <p:spPr>
          <a:xfrm>
            <a:off x="3861614" y="535840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100" dirty="0"/>
          </a:p>
        </p:txBody>
      </p:sp>
      <p:sp>
        <p:nvSpPr>
          <p:cNvPr id="27" name="Text 25"/>
          <p:cNvSpPr/>
          <p:nvPr/>
        </p:nvSpPr>
        <p:spPr>
          <a:xfrm>
            <a:off x="1051084" y="6095405"/>
            <a:ext cx="4213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Detect Errors &amp; Suggest Fixes</a:t>
            </a:r>
            <a:endParaRPr lang="en-US" sz="2200" dirty="0"/>
          </a:p>
        </p:txBody>
      </p:sp>
      <p:sp>
        <p:nvSpPr>
          <p:cNvPr id="28" name="Text 26"/>
          <p:cNvSpPr/>
          <p:nvPr/>
        </p:nvSpPr>
        <p:spPr>
          <a:xfrm>
            <a:off x="1051084" y="658582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 issues and provide intelligent, actionable recommendations.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428548" y="552842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7428548" y="5497949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31" name="Shape 29"/>
          <p:cNvSpPr/>
          <p:nvPr/>
        </p:nvSpPr>
        <p:spPr>
          <a:xfrm>
            <a:off x="10292298" y="518826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32" name="Text 30"/>
          <p:cNvSpPr/>
          <p:nvPr/>
        </p:nvSpPr>
        <p:spPr>
          <a:xfrm>
            <a:off x="10496371" y="535840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</a:t>
            </a:r>
            <a:endParaRPr lang="en-US" sz="2100" dirty="0"/>
          </a:p>
        </p:txBody>
      </p:sp>
      <p:sp>
        <p:nvSpPr>
          <p:cNvPr id="33" name="Text 31"/>
          <p:cNvSpPr/>
          <p:nvPr/>
        </p:nvSpPr>
        <p:spPr>
          <a:xfrm>
            <a:off x="7685842" y="6095405"/>
            <a:ext cx="4446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Demonstrate with UI/Terminal</a:t>
            </a:r>
            <a:endParaRPr lang="en-US" sz="2200" dirty="0"/>
          </a:p>
        </p:txBody>
      </p:sp>
      <p:sp>
        <p:nvSpPr>
          <p:cNvPr id="34" name="Text 32"/>
          <p:cNvSpPr/>
          <p:nvPr/>
        </p:nvSpPr>
        <p:spPr>
          <a:xfrm>
            <a:off x="7685842" y="658582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Showcase the project's capabilities through intuitive interfaces.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8147" y="1507212"/>
            <a:ext cx="7860506" cy="1145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Challenge: Ensuring Markdown Quality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28147" y="3023473"/>
            <a:ext cx="2750344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Problem Statement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128147" y="3515320"/>
            <a:ext cx="3706654" cy="795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Markdown files, while versatile, are prone to specific errors that can degrade content quality and user experience: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128147" y="4444127"/>
            <a:ext cx="3706654" cy="132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Incorrect heading syntax (e.g., missing spaces).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Broken links or malformed URLs.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Unclosed bold/italic formatting.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General formatting inconsistencies.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28147" y="5800867"/>
            <a:ext cx="3706654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Manual validation of these issues is a 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22E5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time-consuming and error-prone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process.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289619" y="3023473"/>
            <a:ext cx="3490912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AI-Powered Solution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289619" y="3515320"/>
            <a:ext cx="3706654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 address this, we developed an </a:t>
            </a:r>
            <a:pPr algn="l" indent="0" marL="0">
              <a:lnSpc>
                <a:spcPts val="2050"/>
              </a:lnSpc>
              <a:buNone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AI Agent</a:t>
            </a:r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specifically designed to: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0289619" y="4178975"/>
            <a:ext cx="3706654" cy="132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Automatically scan and analyze Markdown files.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Proactively identify validation errors.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Generate precise and actionable corrections.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0289619" y="5638692"/>
            <a:ext cx="3706654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transforms a tedious manual task into an efficient, automated workflow.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70021" y="433983"/>
            <a:ext cx="1142405" cy="268962"/>
          </a:xfrm>
          <a:prstGeom prst="roundRect">
            <a:avLst>
              <a:gd name="adj" fmla="val 40699"/>
            </a:avLst>
          </a:prstGeom>
          <a:noFill/>
          <a:ln w="7620">
            <a:solidFill>
              <a:srgbClr val="00674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2168843" y="487204"/>
            <a:ext cx="944761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95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FUNDAMENTALS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2070021" y="743664"/>
            <a:ext cx="7935873" cy="47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Understanding the AI Agent Architecture</a:t>
            </a:r>
            <a:endParaRPr lang="en-US" sz="29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2551" y="1371481"/>
            <a:ext cx="8105180" cy="55855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465559" y="4847027"/>
            <a:ext cx="2214921" cy="29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Input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1486" y="3424121"/>
            <a:ext cx="524513" cy="5245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2987" y="2501469"/>
            <a:ext cx="2286878" cy="29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Decision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9440" y="3743910"/>
            <a:ext cx="524513" cy="5245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888172" y="5533976"/>
            <a:ext cx="2214922" cy="29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Tool Use</a:t>
            </a:r>
            <a:endParaRPr lang="en-US" sz="1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7558" y="4063699"/>
            <a:ext cx="524514" cy="5245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854278" y="3118920"/>
            <a:ext cx="2214921" cy="29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 Output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217" y="4407092"/>
            <a:ext cx="524513" cy="5245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70021" y="7071598"/>
            <a:ext cx="10490359" cy="406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 AI Agent is an autonomous software entity capable of perceiving its environment, making decisions, and performing actions to achieve specific goals.</a:t>
            </a:r>
            <a:endParaRPr lang="en-US" sz="1150" dirty="0"/>
          </a:p>
        </p:txBody>
      </p:sp>
      <p:sp>
        <p:nvSpPr>
          <p:cNvPr id="15" name="Text 8"/>
          <p:cNvSpPr/>
          <p:nvPr/>
        </p:nvSpPr>
        <p:spPr>
          <a:xfrm>
            <a:off x="2070021" y="7592378"/>
            <a:ext cx="10490359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 this project, our AI Agent acts as an intelligent orchestrator, controlling the validation process and presenting clear, actionable results to the user.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76544" y="1665446"/>
            <a:ext cx="717352" cy="265390"/>
          </a:xfrm>
          <a:prstGeom prst="roundRect">
            <a:avLst>
              <a:gd name="adj" fmla="val 42768"/>
            </a:avLst>
          </a:prstGeom>
          <a:solidFill>
            <a:srgbClr val="CCFFEF"/>
          </a:solidFill>
          <a:ln/>
        </p:spPr>
      </p:sp>
      <p:sp>
        <p:nvSpPr>
          <p:cNvPr id="3" name="Text 1"/>
          <p:cNvSpPr/>
          <p:nvPr/>
        </p:nvSpPr>
        <p:spPr>
          <a:xfrm>
            <a:off x="1971080" y="1712714"/>
            <a:ext cx="528280" cy="170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TOOLING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1876544" y="1974652"/>
            <a:ext cx="7572375" cy="492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Technologies Driving the Project</a:t>
            </a:r>
            <a:endParaRPr lang="en-US" sz="3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6544" y="2631519"/>
            <a:ext cx="1308259" cy="13082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294340" y="2631519"/>
            <a:ext cx="1198721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Python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294340" y="2943463"/>
            <a:ext cx="1198721" cy="149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foundational language for project execution and file manipulation.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983" y="2631519"/>
            <a:ext cx="1308259" cy="130825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47780" y="2631519"/>
            <a:ext cx="119884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Agno AI Framework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6047780" y="3189684"/>
            <a:ext cx="1198840" cy="149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backbone for managing and orchestrating the AI agent's workflow and decisions.</a:t>
            </a:r>
            <a:endParaRPr lang="en-US" sz="1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42" y="2631519"/>
            <a:ext cx="1308259" cy="130825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801338" y="2631519"/>
            <a:ext cx="1198840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Text Pattern Logic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8801338" y="3435906"/>
            <a:ext cx="1198840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Utilized for precise detection of various Markdown syntax errors.</a:t>
            </a:r>
            <a:endParaRPr lang="en-US" sz="12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100" y="2631519"/>
            <a:ext cx="1308259" cy="130825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554897" y="2631519"/>
            <a:ext cx="1198840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Flask (Optional)</a:t>
            </a:r>
            <a:endParaRPr lang="en-US" sz="1550" dirty="0"/>
          </a:p>
        </p:txBody>
      </p:sp>
      <p:sp>
        <p:nvSpPr>
          <p:cNvPr id="16" name="Text 10"/>
          <p:cNvSpPr/>
          <p:nvPr/>
        </p:nvSpPr>
        <p:spPr>
          <a:xfrm>
            <a:off x="11554897" y="3189684"/>
            <a:ext cx="1198840" cy="1496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Provides a lightweight web server for an optional, user-friendly file upload interface.</a:t>
            </a:r>
            <a:endParaRPr lang="en-US" sz="12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544" y="4937284"/>
            <a:ext cx="1308259" cy="130825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3294340" y="4937284"/>
            <a:ext cx="1198721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HTML &amp; CSS</a:t>
            </a:r>
            <a:endParaRPr lang="en-US" sz="1550" dirty="0"/>
          </a:p>
        </p:txBody>
      </p:sp>
      <p:sp>
        <p:nvSpPr>
          <p:cNvPr id="19" name="Text 12"/>
          <p:cNvSpPr/>
          <p:nvPr/>
        </p:nvSpPr>
        <p:spPr>
          <a:xfrm>
            <a:off x="3294340" y="5495449"/>
            <a:ext cx="1198721" cy="1068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Employed for crafting the intuitive and responsive user interface.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46390"/>
            <a:ext cx="1666994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006747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721995"/>
            <a:ext cx="13795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PROCESS FLOW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178600"/>
            <a:ext cx="119910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Seamless Markdown Validation Workflow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625" y="2227540"/>
            <a:ext cx="12625030" cy="4737497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84546" y="3434266"/>
            <a:ext cx="652135" cy="65213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03535" y="5631553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Results Displayed</a:t>
            </a:r>
            <a:endParaRPr lang="en-US" sz="2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7120" y="3435488"/>
            <a:ext cx="652135" cy="65213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803678" y="5631553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Validator Checks</a:t>
            </a:r>
            <a:endParaRPr lang="en-US" sz="2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0307" y="3435488"/>
            <a:ext cx="652135" cy="6521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16864" y="5631553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Calls Validator</a:t>
            </a:r>
            <a:endParaRPr lang="en-US" sz="23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3493" y="3435488"/>
            <a:ext cx="652135" cy="65213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030050" y="5631553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Agent Receives</a:t>
            </a:r>
            <a:endParaRPr lang="en-US" sz="2300" dirty="0"/>
          </a:p>
        </p:txBody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3636" y="3435488"/>
            <a:ext cx="652135" cy="65213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91065" y="5631553"/>
            <a:ext cx="1904234" cy="73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User Uploads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93790" y="72201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system ensures a smooth and efficient process from file submission to the presentation of validated results.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25454" y="1006197"/>
            <a:ext cx="1006673" cy="274915"/>
          </a:xfrm>
          <a:prstGeom prst="roundRect">
            <a:avLst>
              <a:gd name="adj" fmla="val 42433"/>
            </a:avLst>
          </a:prstGeom>
          <a:solidFill>
            <a:srgbClr val="CCFFEF"/>
          </a:solidFill>
          <a:ln/>
        </p:spPr>
      </p:sp>
      <p:sp>
        <p:nvSpPr>
          <p:cNvPr id="3" name="Text 1"/>
          <p:cNvSpPr/>
          <p:nvPr/>
        </p:nvSpPr>
        <p:spPr>
          <a:xfrm>
            <a:off x="1822609" y="1054775"/>
            <a:ext cx="812363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CAPABILITIES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1725454" y="1327309"/>
            <a:ext cx="7437477" cy="506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Features of the Validation Agent</a:t>
            </a:r>
            <a:endParaRPr lang="en-US" sz="3150" dirty="0"/>
          </a:p>
        </p:txBody>
      </p:sp>
      <p:sp>
        <p:nvSpPr>
          <p:cNvPr id="5" name="Shape 3"/>
          <p:cNvSpPr/>
          <p:nvPr/>
        </p:nvSpPr>
        <p:spPr>
          <a:xfrm>
            <a:off x="1725454" y="2093119"/>
            <a:ext cx="80962" cy="80963"/>
          </a:xfrm>
          <a:prstGeom prst="roundRect">
            <a:avLst>
              <a:gd name="adj" fmla="val 564709"/>
            </a:avLst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1922026" y="2007037"/>
            <a:ext cx="2025134" cy="268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Reads </a:t>
            </a:r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highlight>
                  <a:srgbClr val="D8EC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.md</a:t>
            </a:r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Files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922026" y="2344817"/>
            <a:ext cx="10982801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Designed to process standard Markdown files efficiently.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1725454" y="2884408"/>
            <a:ext cx="80962" cy="80963"/>
          </a:xfrm>
          <a:prstGeom prst="roundRect">
            <a:avLst>
              <a:gd name="adj" fmla="val 564709"/>
            </a:avLst>
          </a:prstGeom>
          <a:solidFill>
            <a:srgbClr val="006747"/>
          </a:solidFill>
          <a:ln/>
        </p:spPr>
      </p:sp>
      <p:sp>
        <p:nvSpPr>
          <p:cNvPr id="9" name="Text 7"/>
          <p:cNvSpPr/>
          <p:nvPr/>
        </p:nvSpPr>
        <p:spPr>
          <a:xfrm>
            <a:off x="1922026" y="2798326"/>
            <a:ext cx="239208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Detects Heading Errors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922026" y="3120866"/>
            <a:ext cx="10982801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Identifies incorrectly formatted headings (e.g., missing spaces or incorrect levels).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1725454" y="3660458"/>
            <a:ext cx="80962" cy="80963"/>
          </a:xfrm>
          <a:prstGeom prst="roundRect">
            <a:avLst>
              <a:gd name="adj" fmla="val 564709"/>
            </a:avLst>
          </a:prstGeom>
          <a:solidFill>
            <a:srgbClr val="006747"/>
          </a:solidFill>
          <a:ln/>
        </p:spPr>
      </p:sp>
      <p:sp>
        <p:nvSpPr>
          <p:cNvPr id="12" name="Text 10"/>
          <p:cNvSpPr/>
          <p:nvPr/>
        </p:nvSpPr>
        <p:spPr>
          <a:xfrm>
            <a:off x="1922026" y="3574375"/>
            <a:ext cx="287726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Detects Bold/Italic Mistakes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922026" y="3896916"/>
            <a:ext cx="10982801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Flags unclosed or improperly nested bold and italic syntax.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1725454" y="4436507"/>
            <a:ext cx="80962" cy="80963"/>
          </a:xfrm>
          <a:prstGeom prst="roundRect">
            <a:avLst>
              <a:gd name="adj" fmla="val 564709"/>
            </a:avLst>
          </a:prstGeom>
          <a:solidFill>
            <a:srgbClr val="006747"/>
          </a:solidFill>
          <a:ln/>
        </p:spPr>
      </p:sp>
      <p:sp>
        <p:nvSpPr>
          <p:cNvPr id="15" name="Text 13"/>
          <p:cNvSpPr/>
          <p:nvPr/>
        </p:nvSpPr>
        <p:spPr>
          <a:xfrm>
            <a:off x="1922026" y="4350425"/>
            <a:ext cx="2164437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Detects Invalid Links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922026" y="4672965"/>
            <a:ext cx="10982801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Recognizes malformed URLs or inaccessible link targets.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1725454" y="5212556"/>
            <a:ext cx="80962" cy="80963"/>
          </a:xfrm>
          <a:prstGeom prst="roundRect">
            <a:avLst>
              <a:gd name="adj" fmla="val 564709"/>
            </a:avLst>
          </a:prstGeom>
          <a:solidFill>
            <a:srgbClr val="006747"/>
          </a:solidFill>
          <a:ln/>
        </p:spPr>
      </p:sp>
      <p:sp>
        <p:nvSpPr>
          <p:cNvPr id="18" name="Text 16"/>
          <p:cNvSpPr/>
          <p:nvPr/>
        </p:nvSpPr>
        <p:spPr>
          <a:xfrm>
            <a:off x="1922026" y="5126474"/>
            <a:ext cx="2153483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Suggests Corrections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922026" y="5449014"/>
            <a:ext cx="10982801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Provides intelligent and context-aware suggestions for fixing identified issues.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1725454" y="5988606"/>
            <a:ext cx="80962" cy="80963"/>
          </a:xfrm>
          <a:prstGeom prst="roundRect">
            <a:avLst>
              <a:gd name="adj" fmla="val 564709"/>
            </a:avLst>
          </a:prstGeom>
          <a:solidFill>
            <a:srgbClr val="006747"/>
          </a:solidFill>
          <a:ln/>
        </p:spPr>
      </p:sp>
      <p:sp>
        <p:nvSpPr>
          <p:cNvPr id="21" name="Text 19"/>
          <p:cNvSpPr/>
          <p:nvPr/>
        </p:nvSpPr>
        <p:spPr>
          <a:xfrm>
            <a:off x="1922026" y="5902523"/>
            <a:ext cx="2053709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Generates Issue List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922026" y="6225064"/>
            <a:ext cx="10982801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Compiles a comprehensive report of all detected errors for easy review.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1725454" y="6764655"/>
            <a:ext cx="80962" cy="80963"/>
          </a:xfrm>
          <a:prstGeom prst="roundRect">
            <a:avLst>
              <a:gd name="adj" fmla="val 564709"/>
            </a:avLst>
          </a:prstGeom>
          <a:solidFill>
            <a:srgbClr val="006747"/>
          </a:solidFill>
          <a:ln/>
        </p:spPr>
      </p:sp>
      <p:sp>
        <p:nvSpPr>
          <p:cNvPr id="24" name="Text 22"/>
          <p:cNvSpPr/>
          <p:nvPr/>
        </p:nvSpPr>
        <p:spPr>
          <a:xfrm>
            <a:off x="1922026" y="6678573"/>
            <a:ext cx="2398990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Optional Web Interface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1922026" y="7001113"/>
            <a:ext cx="10982801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Offers a user-friendly web-based frontend for convenient file uploads and result viewing.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6246" y="1046678"/>
            <a:ext cx="7804309" cy="11961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Illustrative Error Detection and Correction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018371" y="2484953"/>
            <a:ext cx="3944422" cy="4697968"/>
          </a:xfrm>
          <a:prstGeom prst="roundRect">
            <a:avLst>
              <a:gd name="adj" fmla="val 6987"/>
            </a:avLst>
          </a:prstGeom>
          <a:solidFill>
            <a:srgbClr val="F2F2F3">
              <a:alpha val="9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209705" y="2646402"/>
            <a:ext cx="2870716" cy="358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Input Issues Found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209705" y="3166586"/>
            <a:ext cx="3561755" cy="2540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highlight>
                  <a:srgbClr val="E5E5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#Heading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→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Missing space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after the hash symbol.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highlight>
                  <a:srgbClr val="E5E5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**bold text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→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Unclosed bold syntax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leading to improper rendering.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highlight>
                  <a:srgbClr val="E5E5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[Google](htp://google.com)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→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Invalid protocol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 the URL.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highlight>
                  <a:srgbClr val="E5E5E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_italic text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→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Missing closing underscore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for italic formatting.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10299502" y="2646402"/>
            <a:ext cx="3668673" cy="717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Output Suggestions Provided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0299502" y="3525322"/>
            <a:ext cx="3668673" cy="33875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Suggestion: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highlight>
                  <a:srgbClr val="D8EC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Heading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– Always add a space after the hash for correct heading format.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Suggestion: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highlight>
                  <a:srgbClr val="D8EC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**bold text**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– Ensure all formatting tags are properly closed.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Suggestion: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highlight>
                  <a:srgbClr val="D8EC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[Google](https://google.com)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– Correct the URL protocol to a valid one like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highlight>
                  <a:srgbClr val="D8EC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Suggestion: 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highlight>
                  <a:srgbClr val="D8ECE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_italic text_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– Complete the italic formatting with a closing underscore.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69" y="1746409"/>
            <a:ext cx="7847052" cy="559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Overcoming Development Hurdles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497443" y="2517219"/>
            <a:ext cx="3985141" cy="3965972"/>
          </a:xfrm>
          <a:prstGeom prst="roundRect">
            <a:avLst>
              <a:gd name="adj" fmla="val 6497"/>
            </a:avLst>
          </a:prstGeom>
          <a:solidFill>
            <a:srgbClr val="F2F2F3">
              <a:alpha val="9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76275" y="2658308"/>
            <a:ext cx="2684145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Challenges Faced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76275" y="3134797"/>
            <a:ext cx="3627477" cy="2560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File Encoding Issues: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Inconsistent character sets led to parsing errors.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Pattern Matching Accuracy: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Developing robust regular expressions for varied Markdown syntax.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Agent Integration Logic: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Seamlessly connecting the validation tool with the AI agent workflow.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UI Improvement: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Designing an intuitive and responsive user experience.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797862" y="2658308"/>
            <a:ext cx="3727490" cy="670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Effective Solutions Implemented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4797862" y="3470196"/>
            <a:ext cx="3727490" cy="281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UTF-8 Encoding: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Standardized all file I/O to UTF-8 to handle diverse character sets.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Simple Text Rules: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Focused on precise, well-tested regular expressions for high accuracy.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Modular Python Structure: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Developed a clean, modular codebase for easier integration and maintenance.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Iterative UI/UX Design: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Conducted continuous feedback loops to refine the user interface.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2026-02-11T04:26:15Z</dcterms:created>
  <dcterms:modified xsi:type="dcterms:W3CDTF">2026-02-11T04:26:15Z</dcterms:modified>
</cp:coreProperties>
</file>